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72" r:id="rId8"/>
    <p:sldId id="262" r:id="rId9"/>
    <p:sldId id="279" r:id="rId10"/>
    <p:sldId id="265" r:id="rId11"/>
    <p:sldId id="273" r:id="rId12"/>
    <p:sldId id="274" r:id="rId13"/>
    <p:sldId id="275" r:id="rId14"/>
    <p:sldId id="276" r:id="rId15"/>
    <p:sldId id="277" r:id="rId16"/>
    <p:sldId id="278" r:id="rId17"/>
    <p:sldId id="263" r:id="rId18"/>
    <p:sldId id="266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/>
    <p:restoredTop sz="90702" autoAdjust="0"/>
  </p:normalViewPr>
  <p:slideViewPr>
    <p:cSldViewPr snapToGrid="0">
      <p:cViewPr varScale="1">
        <p:scale>
          <a:sx n="136" d="100"/>
          <a:sy n="136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201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%22https:/www.flaticon.com/free-icons/wordpress%22" TargetMode="Externa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7116" y="4557503"/>
            <a:ext cx="7454884" cy="1122202"/>
          </a:xfrm>
        </p:spPr>
        <p:txBody>
          <a:bodyPr/>
          <a:lstStyle/>
          <a:p>
            <a:r>
              <a:rPr lang="en-US" dirty="0"/>
              <a:t>Senior Development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5183" y="5679705"/>
            <a:ext cx="4941770" cy="39666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Megan Moore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A2C282-988D-11A6-5584-C08FE1EC63D2}"/>
              </a:ext>
            </a:extLst>
          </p:cNvPr>
          <p:cNvCxnSpPr>
            <a:cxnSpLocks/>
          </p:cNvCxnSpPr>
          <p:nvPr/>
        </p:nvCxnSpPr>
        <p:spPr>
          <a:xfrm>
            <a:off x="3019647" y="5828561"/>
            <a:ext cx="7219507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47B0-E482-6627-0AB2-2EE3F70A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548" y="1485373"/>
            <a:ext cx="6696075" cy="1909763"/>
          </a:xfrm>
        </p:spPr>
        <p:txBody>
          <a:bodyPr/>
          <a:lstStyle/>
          <a:p>
            <a:r>
              <a:rPr lang="en-US" dirty="0"/>
              <a:t>Objective 4</a:t>
            </a:r>
            <a:br>
              <a:rPr lang="en-US" dirty="0"/>
            </a:br>
            <a:r>
              <a:rPr lang="en-US" sz="2400" dirty="0"/>
              <a:t>Free resource hub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A6039-AFAE-863A-1F73-2F3249F1E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F351A9-A13F-5AFB-88D1-FD26FE648463}"/>
              </a:ext>
            </a:extLst>
          </p:cNvPr>
          <p:cNvSpPr txBox="1">
            <a:spLocks/>
          </p:cNvSpPr>
          <p:nvPr/>
        </p:nvSpPr>
        <p:spPr>
          <a:xfrm>
            <a:off x="4400547" y="2187095"/>
            <a:ext cx="7348429" cy="34067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Links with featured free resources appear, including links to featured content created by users.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Page displays a dice roll simulator plugin which is consistent with style guides.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All resources and content work and are responsive.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User-created content supports comments.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260DAA7-E326-FDB7-F84C-6C28B8C46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2513" y="6356350"/>
            <a:ext cx="2482842" cy="365125"/>
          </a:xfrm>
        </p:spPr>
        <p:txBody>
          <a:bodyPr/>
          <a:lstStyle/>
          <a:p>
            <a:r>
              <a:rPr lang="en-US" dirty="0"/>
              <a:t>SENIOR WEB DEVELOPMENT PROJECT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12A194-5B79-6F99-032A-36B0D02237CE}"/>
              </a:ext>
            </a:extLst>
          </p:cNvPr>
          <p:cNvCxnSpPr>
            <a:cxnSpLocks/>
          </p:cNvCxnSpPr>
          <p:nvPr/>
        </p:nvCxnSpPr>
        <p:spPr>
          <a:xfrm>
            <a:off x="9399181" y="1850064"/>
            <a:ext cx="2792819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F8DD74-E6C6-23D7-F36F-6BB8893F6AD0}"/>
              </a:ext>
            </a:extLst>
          </p:cNvPr>
          <p:cNvCxnSpPr>
            <a:cxnSpLocks/>
          </p:cNvCxnSpPr>
          <p:nvPr/>
        </p:nvCxnSpPr>
        <p:spPr>
          <a:xfrm>
            <a:off x="7166344" y="1519237"/>
            <a:ext cx="5025656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32EBA8-0BFD-1EE8-49B1-E7123926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70" y="4100911"/>
            <a:ext cx="1112282" cy="1648252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B4344C78-B347-B559-0F0D-0049AF5B2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68" y="1519237"/>
            <a:ext cx="3220687" cy="23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6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CA7A-8C10-F286-5C34-BD55F19F2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8335" y="2085045"/>
            <a:ext cx="4800157" cy="1715531"/>
          </a:xfrm>
        </p:spPr>
        <p:txBody>
          <a:bodyPr/>
          <a:lstStyle/>
          <a:p>
            <a:r>
              <a:rPr lang="en-US" dirty="0"/>
              <a:t>Areas of growth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0AD14B-499C-6D51-07BC-A0A339858117}"/>
              </a:ext>
            </a:extLst>
          </p:cNvPr>
          <p:cNvCxnSpPr>
            <a:cxnSpLocks/>
          </p:cNvCxnSpPr>
          <p:nvPr/>
        </p:nvCxnSpPr>
        <p:spPr>
          <a:xfrm>
            <a:off x="10079665" y="4476306"/>
            <a:ext cx="2112335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C041BB-E360-EDA0-ED7A-D851EF1697EB}"/>
              </a:ext>
            </a:extLst>
          </p:cNvPr>
          <p:cNvCxnSpPr>
            <a:cxnSpLocks/>
          </p:cNvCxnSpPr>
          <p:nvPr/>
        </p:nvCxnSpPr>
        <p:spPr>
          <a:xfrm>
            <a:off x="8240233" y="4145479"/>
            <a:ext cx="3951767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29A94A7-3DB2-5531-4D9A-0A1CEA4B4B3D}"/>
              </a:ext>
            </a:extLst>
          </p:cNvPr>
          <p:cNvSpPr txBox="1">
            <a:spLocks/>
          </p:cNvSpPr>
          <p:nvPr/>
        </p:nvSpPr>
        <p:spPr>
          <a:xfrm>
            <a:off x="8339002" y="6171576"/>
            <a:ext cx="4179570" cy="4322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SENIOR WEB DEVELOPMENT PROJECT</a:t>
            </a:r>
          </a:p>
        </p:txBody>
      </p:sp>
    </p:spTree>
    <p:extLst>
      <p:ext uri="{BB962C8B-B14F-4D97-AF65-F5344CB8AC3E}">
        <p14:creationId xmlns:p14="http://schemas.microsoft.com/office/powerpoint/2010/main" val="233011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87B0E-EBDD-0195-C978-2760366B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4824" y="1672302"/>
            <a:ext cx="5111750" cy="1204912"/>
          </a:xfrm>
        </p:spPr>
        <p:txBody>
          <a:bodyPr/>
          <a:lstStyle/>
          <a:p>
            <a:r>
              <a:rPr lang="en-US" dirty="0"/>
              <a:t>Honed skills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12CBF-EE51-CDC6-DA6B-85F23793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C0D77E9-D7A8-67E7-13CA-B0D5665752BD}"/>
              </a:ext>
            </a:extLst>
          </p:cNvPr>
          <p:cNvSpPr txBox="1">
            <a:spLocks/>
          </p:cNvSpPr>
          <p:nvPr/>
        </p:nvSpPr>
        <p:spPr>
          <a:xfrm>
            <a:off x="8732513" y="6356350"/>
            <a:ext cx="2482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SENIOR WEB DEVELOPMENT PROJECT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2A24B0C-B0C6-0857-D1EE-1DD6F1777DBB}"/>
              </a:ext>
            </a:extLst>
          </p:cNvPr>
          <p:cNvSpPr txBox="1">
            <a:spLocks/>
          </p:cNvSpPr>
          <p:nvPr/>
        </p:nvSpPr>
        <p:spPr>
          <a:xfrm>
            <a:off x="5584824" y="3030279"/>
            <a:ext cx="4895852" cy="2801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• Enlarged knowledge base of WordPress CMS best practices.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• Increased ability to perform CRUD operations.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• Further practice connecting to external APIs.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• Creation and utilization of child themes.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• Understanding of PHP and JavaScript languages, especially the limitations and appropriate uses of each within the WordPress CMS.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E1D2A9-4239-6A27-39C4-98A53E888FC5}"/>
              </a:ext>
            </a:extLst>
          </p:cNvPr>
          <p:cNvCxnSpPr>
            <a:cxnSpLocks/>
          </p:cNvCxnSpPr>
          <p:nvPr/>
        </p:nvCxnSpPr>
        <p:spPr>
          <a:xfrm>
            <a:off x="9399181" y="1850064"/>
            <a:ext cx="2792819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A13654-35A7-C1FE-7141-268220AEFA39}"/>
              </a:ext>
            </a:extLst>
          </p:cNvPr>
          <p:cNvCxnSpPr>
            <a:cxnSpLocks/>
          </p:cNvCxnSpPr>
          <p:nvPr/>
        </p:nvCxnSpPr>
        <p:spPr>
          <a:xfrm>
            <a:off x="7166344" y="1519237"/>
            <a:ext cx="5025656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A0EAC944-91FE-24F9-0831-6E759DB0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46" y="4053657"/>
            <a:ext cx="1971458" cy="197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7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96359-2DA7-1319-5C15-2D632A669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381E99-8734-14CD-F147-5F5917603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4192" y="790408"/>
            <a:ext cx="5111750" cy="1204912"/>
          </a:xfrm>
        </p:spPr>
        <p:txBody>
          <a:bodyPr/>
          <a:lstStyle/>
          <a:p>
            <a:r>
              <a:rPr lang="en-US" dirty="0"/>
              <a:t>Acquired skills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2FCD037-97F1-0E4C-3631-9F71C5C8505D}"/>
              </a:ext>
            </a:extLst>
          </p:cNvPr>
          <p:cNvSpPr txBox="1">
            <a:spLocks/>
          </p:cNvSpPr>
          <p:nvPr/>
        </p:nvSpPr>
        <p:spPr>
          <a:xfrm>
            <a:off x="8732513" y="6356350"/>
            <a:ext cx="2482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SENIOR WEB DEVELOPMENT PROJECT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254BDF-8759-A169-B32D-2BCC2ADA14BE}"/>
              </a:ext>
            </a:extLst>
          </p:cNvPr>
          <p:cNvCxnSpPr>
            <a:cxnSpLocks/>
          </p:cNvCxnSpPr>
          <p:nvPr/>
        </p:nvCxnSpPr>
        <p:spPr>
          <a:xfrm>
            <a:off x="9399181" y="1392864"/>
            <a:ext cx="2792819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B8BCC-43B0-01D9-4D06-61BFD94B355A}"/>
              </a:ext>
            </a:extLst>
          </p:cNvPr>
          <p:cNvCxnSpPr>
            <a:cxnSpLocks/>
          </p:cNvCxnSpPr>
          <p:nvPr/>
        </p:nvCxnSpPr>
        <p:spPr>
          <a:xfrm>
            <a:off x="7166344" y="1062037"/>
            <a:ext cx="5025656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39E68A2-32DE-A41C-6C43-29272BCA4073}"/>
              </a:ext>
            </a:extLst>
          </p:cNvPr>
          <p:cNvSpPr txBox="1">
            <a:spLocks/>
          </p:cNvSpPr>
          <p:nvPr/>
        </p:nvSpPr>
        <p:spPr>
          <a:xfrm>
            <a:off x="5574192" y="2128643"/>
            <a:ext cx="5579361" cy="4094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• Knowledge of and experience with WordPress plugins, such as WP Forms, Custom Fields, Code Snippets and WP Get API.</a:t>
            </a:r>
          </a:p>
          <a:p>
            <a:r>
              <a:rPr lang="en-US" sz="1800" dirty="0">
                <a:solidFill>
                  <a:schemeClr val="tx1"/>
                </a:solidFill>
              </a:rPr>
              <a:t>• Connection to an external API through a CMS.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• Navigating and altering WP theme files.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• Insertion of custom JS and PHP code into a website run by a CMS.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• Creation of a WP plugin created with Python.</a:t>
            </a:r>
          </a:p>
          <a:p>
            <a:r>
              <a:rPr lang="en-US" sz="1800" dirty="0">
                <a:solidFill>
                  <a:schemeClr val="tx1"/>
                </a:solidFill>
              </a:rPr>
              <a:t>• Creation of a React fetch application.</a:t>
            </a:r>
          </a:p>
          <a:p>
            <a:r>
              <a:rPr lang="en-US" sz="1800" dirty="0">
                <a:solidFill>
                  <a:schemeClr val="tx1"/>
                </a:solidFill>
              </a:rPr>
              <a:t>• Exploration of jQuery and Bootstrap components.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• Exploration of WordPress action and filter hooks.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• Creation and usage of a web scraper.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CB311F1E-56B4-0431-054F-36358A4D5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32" y="4716904"/>
            <a:ext cx="1567755" cy="1363266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545C4F66-1F44-0AE6-4342-92AC165BA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007" y="4470207"/>
            <a:ext cx="761512" cy="834891"/>
          </a:xfrm>
          <a:prstGeom prst="rect">
            <a:avLst/>
          </a:prstGeom>
        </p:spPr>
      </p:pic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1F3448F-8E78-13CF-7A60-DD5082E01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875" y="5443630"/>
            <a:ext cx="708644" cy="371863"/>
          </a:xfrm>
          <a:prstGeom prst="rect">
            <a:avLst/>
          </a:prstGeom>
        </p:spPr>
      </p:pic>
      <p:pic>
        <p:nvPicPr>
          <p:cNvPr id="22" name="Picture 21" descr="Icon&#10;&#10;Description automatically generated with medium confidence">
            <a:extLst>
              <a:ext uri="{FF2B5EF4-FFF2-40B4-BE49-F238E27FC236}">
                <a16:creationId xmlns:a16="http://schemas.microsoft.com/office/drawing/2014/main" id="{A3742E02-E520-6544-E80D-CAB08CB4B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59" y="3047204"/>
            <a:ext cx="1866900" cy="482600"/>
          </a:xfrm>
          <a:prstGeom prst="rect">
            <a:avLst/>
          </a:prstGeom>
        </p:spPr>
      </p:pic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2E9DDB20-CDB2-828B-935C-E619BA34F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97" y="3661026"/>
            <a:ext cx="2387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6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10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0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Attributions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49E2A-E51F-4DB7-B643-0BACFA4CD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84E2DE-7061-44CB-A94B-5555484F974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49262" y="3654378"/>
            <a:ext cx="1828800" cy="343061"/>
          </a:xfrm>
        </p:spPr>
        <p:txBody>
          <a:bodyPr/>
          <a:lstStyle/>
          <a:p>
            <a:r>
              <a:rPr lang="en-US" dirty="0"/>
              <a:t>MEGHAN BUCHER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AF403D-91FB-404C-9346-862EFEC3564F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98355" y="3654378"/>
            <a:ext cx="2105135" cy="343061"/>
          </a:xfrm>
        </p:spPr>
        <p:txBody>
          <a:bodyPr/>
          <a:lstStyle/>
          <a:p>
            <a:r>
              <a:rPr lang="en-US" dirty="0"/>
              <a:t>_WPGETAPI()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E34DCC-0789-4B21-A328-FF554B1B07B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59806" y="3654378"/>
            <a:ext cx="1828800" cy="343061"/>
          </a:xfrm>
        </p:spPr>
        <p:txBody>
          <a:bodyPr/>
          <a:lstStyle/>
          <a:p>
            <a:r>
              <a:rPr lang="en-US" dirty="0"/>
              <a:t>OPEN5E DJANGO REST API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4D196CE-FF45-4BED-67C9-8D2FD204B887}"/>
              </a:ext>
            </a:extLst>
          </p:cNvPr>
          <p:cNvSpPr txBox="1">
            <a:spLocks/>
          </p:cNvSpPr>
          <p:nvPr/>
        </p:nvSpPr>
        <p:spPr>
          <a:xfrm>
            <a:off x="1513420" y="2716697"/>
            <a:ext cx="1828800" cy="7123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T Sans" panose="020B0503020203020204" pitchFamily="34" charset="77"/>
              </a:rPr>
              <a:t>IBRAHIMA NDAW</a:t>
            </a:r>
            <a:endParaRPr lang="en-US" dirty="0"/>
          </a:p>
        </p:txBody>
      </p:sp>
      <p:sp>
        <p:nvSpPr>
          <p:cNvPr id="320" name="Text Placeholder 7">
            <a:extLst>
              <a:ext uri="{FF2B5EF4-FFF2-40B4-BE49-F238E27FC236}">
                <a16:creationId xmlns:a16="http://schemas.microsoft.com/office/drawing/2014/main" id="{CA478BD7-6D00-739A-CD01-2E25F0048CE5}"/>
              </a:ext>
            </a:extLst>
          </p:cNvPr>
          <p:cNvSpPr txBox="1">
            <a:spLocks/>
          </p:cNvSpPr>
          <p:nvPr/>
        </p:nvSpPr>
        <p:spPr>
          <a:xfrm>
            <a:off x="3849262" y="2729788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MDN WEB DOCS</a:t>
            </a:r>
          </a:p>
        </p:txBody>
      </p:sp>
      <p:sp>
        <p:nvSpPr>
          <p:cNvPr id="321" name="Text Placeholder 7">
            <a:extLst>
              <a:ext uri="{FF2B5EF4-FFF2-40B4-BE49-F238E27FC236}">
                <a16:creationId xmlns:a16="http://schemas.microsoft.com/office/drawing/2014/main" id="{BAB648FF-DF1E-819B-686E-9B06B2FE0757}"/>
              </a:ext>
            </a:extLst>
          </p:cNvPr>
          <p:cNvSpPr txBox="1">
            <a:spLocks/>
          </p:cNvSpPr>
          <p:nvPr/>
        </p:nvSpPr>
        <p:spPr>
          <a:xfrm>
            <a:off x="6356985" y="2711566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GITHUBCONNECTED</a:t>
            </a:r>
          </a:p>
        </p:txBody>
      </p:sp>
      <p:sp>
        <p:nvSpPr>
          <p:cNvPr id="322" name="Text Placeholder 7">
            <a:extLst>
              <a:ext uri="{FF2B5EF4-FFF2-40B4-BE49-F238E27FC236}">
                <a16:creationId xmlns:a16="http://schemas.microsoft.com/office/drawing/2014/main" id="{78470717-60EC-BDC0-E88B-CB059C15772F}"/>
              </a:ext>
            </a:extLst>
          </p:cNvPr>
          <p:cNvSpPr txBox="1">
            <a:spLocks/>
          </p:cNvSpPr>
          <p:nvPr/>
        </p:nvSpPr>
        <p:spPr>
          <a:xfrm>
            <a:off x="8759806" y="2711566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FREE CODE CAMP</a:t>
            </a:r>
          </a:p>
        </p:txBody>
      </p:sp>
      <p:sp>
        <p:nvSpPr>
          <p:cNvPr id="323" name="Footer Placeholder 3">
            <a:extLst>
              <a:ext uri="{FF2B5EF4-FFF2-40B4-BE49-F238E27FC236}">
                <a16:creationId xmlns:a16="http://schemas.microsoft.com/office/drawing/2014/main" id="{BB1958F7-1E63-0F08-7E06-9145C26FAC20}"/>
              </a:ext>
            </a:extLst>
          </p:cNvPr>
          <p:cNvSpPr txBox="1">
            <a:spLocks/>
          </p:cNvSpPr>
          <p:nvPr/>
        </p:nvSpPr>
        <p:spPr>
          <a:xfrm>
            <a:off x="4006215" y="6425701"/>
            <a:ext cx="4179570" cy="4322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tx1">
                    <a:lumMod val="65000"/>
                  </a:schemeClr>
                </a:solidFill>
              </a:rPr>
              <a:t>SENIOR WEB DEVELOPMENT PROJECT</a:t>
            </a:r>
          </a:p>
        </p:txBody>
      </p:sp>
      <p:sp>
        <p:nvSpPr>
          <p:cNvPr id="324" name="Text Placeholder 8">
            <a:extLst>
              <a:ext uri="{FF2B5EF4-FFF2-40B4-BE49-F238E27FC236}">
                <a16:creationId xmlns:a16="http://schemas.microsoft.com/office/drawing/2014/main" id="{94DFDCB6-2B00-6E19-F2D3-35D502E57DF1}"/>
              </a:ext>
            </a:extLst>
          </p:cNvPr>
          <p:cNvSpPr txBox="1">
            <a:spLocks/>
          </p:cNvSpPr>
          <p:nvPr/>
        </p:nvSpPr>
        <p:spPr>
          <a:xfrm>
            <a:off x="6198354" y="4324865"/>
            <a:ext cx="2105135" cy="343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JETPACK DOCS</a:t>
            </a:r>
          </a:p>
        </p:txBody>
      </p:sp>
      <p:sp>
        <p:nvSpPr>
          <p:cNvPr id="325" name="Text Placeholder 8">
            <a:extLst>
              <a:ext uri="{FF2B5EF4-FFF2-40B4-BE49-F238E27FC236}">
                <a16:creationId xmlns:a16="http://schemas.microsoft.com/office/drawing/2014/main" id="{27BC2C15-8211-DCD7-82EF-904C10FF3C33}"/>
              </a:ext>
            </a:extLst>
          </p:cNvPr>
          <p:cNvSpPr txBox="1">
            <a:spLocks/>
          </p:cNvSpPr>
          <p:nvPr/>
        </p:nvSpPr>
        <p:spPr>
          <a:xfrm>
            <a:off x="3711094" y="4324865"/>
            <a:ext cx="2105135" cy="2323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MDBGO DOCS</a:t>
            </a:r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5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 build="p"/>
      <p:bldP spid="10" grpId="0" build="p"/>
      <p:bldP spid="61" grpId="0"/>
      <p:bldP spid="320" grpId="0"/>
      <p:bldP spid="321" grpId="0"/>
      <p:bldP spid="322" grpId="0"/>
      <p:bldP spid="324" grpId="0"/>
      <p:bldP spid="3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616" y="2534331"/>
            <a:ext cx="5642882" cy="1204912"/>
          </a:xfrm>
        </p:spPr>
        <p:txBody>
          <a:bodyPr/>
          <a:lstStyle/>
          <a:p>
            <a:r>
              <a:rPr lang="en-US" dirty="0"/>
              <a:t>Execution | Demonstration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DD3E1EA-838A-AA30-5AA5-BCF639555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24656" y="6356350"/>
            <a:ext cx="2482842" cy="365125"/>
          </a:xfrm>
        </p:spPr>
        <p:txBody>
          <a:bodyPr/>
          <a:lstStyle/>
          <a:p>
            <a:r>
              <a:rPr lang="en-US" dirty="0"/>
              <a:t>SENIOR WEB DEVELOPMENT PROJECT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654022F-A64D-5D42-80DA-F22536AE5642}"/>
              </a:ext>
            </a:extLst>
          </p:cNvPr>
          <p:cNvCxnSpPr>
            <a:cxnSpLocks/>
          </p:cNvCxnSpPr>
          <p:nvPr/>
        </p:nvCxnSpPr>
        <p:spPr>
          <a:xfrm>
            <a:off x="9974344" y="0"/>
            <a:ext cx="0" cy="271553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3A8ED1-F6F7-6DC0-E94E-78BD09D14C14}"/>
              </a:ext>
            </a:extLst>
          </p:cNvPr>
          <p:cNvCxnSpPr>
            <a:cxnSpLocks/>
          </p:cNvCxnSpPr>
          <p:nvPr/>
        </p:nvCxnSpPr>
        <p:spPr>
          <a:xfrm>
            <a:off x="9657669" y="0"/>
            <a:ext cx="0" cy="2421823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0336" y="2078874"/>
            <a:ext cx="6346371" cy="1524735"/>
          </a:xfrm>
        </p:spPr>
        <p:txBody>
          <a:bodyPr/>
          <a:lstStyle/>
          <a:p>
            <a:r>
              <a:rPr lang="en-US" dirty="0"/>
              <a:t>Questions |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31AA1F-6140-5A14-4DA4-45514FE32D7E}"/>
              </a:ext>
            </a:extLst>
          </p:cNvPr>
          <p:cNvSpPr txBox="1">
            <a:spLocks/>
          </p:cNvSpPr>
          <p:nvPr/>
        </p:nvSpPr>
        <p:spPr>
          <a:xfrm>
            <a:off x="4006215" y="6425701"/>
            <a:ext cx="4179570" cy="4322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SENIOR WEB DEVELOPMENT PROJECT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635C85-1EB2-ECC3-1EDB-B36A929D54FF}"/>
              </a:ext>
            </a:extLst>
          </p:cNvPr>
          <p:cNvCxnSpPr>
            <a:cxnSpLocks/>
          </p:cNvCxnSpPr>
          <p:nvPr/>
        </p:nvCxnSpPr>
        <p:spPr>
          <a:xfrm>
            <a:off x="7166344" y="3912114"/>
            <a:ext cx="5025656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introduction</a:t>
            </a:r>
          </a:p>
          <a:p>
            <a:r>
              <a:rPr lang="en-US" dirty="0"/>
              <a:t>Primary goals</a:t>
            </a:r>
          </a:p>
          <a:p>
            <a:r>
              <a:rPr lang="en-US" dirty="0"/>
              <a:t>Objectives</a:t>
            </a:r>
          </a:p>
          <a:p>
            <a:r>
              <a:rPr lang="en-US" dirty="0"/>
              <a:t>Growth</a:t>
            </a:r>
          </a:p>
          <a:p>
            <a:r>
              <a:rPr lang="en-US" dirty="0"/>
              <a:t>Execution | Demonstration</a:t>
            </a:r>
          </a:p>
          <a:p>
            <a:r>
              <a:rPr lang="en-US" dirty="0"/>
              <a:t>Questions |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SENIOR WEB DEVELOPMENT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C0026D-46F5-58CD-DB19-77D141AD78A2}"/>
              </a:ext>
            </a:extLst>
          </p:cNvPr>
          <p:cNvCxnSpPr>
            <a:cxnSpLocks/>
          </p:cNvCxnSpPr>
          <p:nvPr/>
        </p:nvCxnSpPr>
        <p:spPr>
          <a:xfrm>
            <a:off x="999460" y="0"/>
            <a:ext cx="0" cy="429768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C965ED-73D1-11C4-A5F1-203A22CEF5C5}"/>
              </a:ext>
            </a:extLst>
          </p:cNvPr>
          <p:cNvCxnSpPr>
            <a:cxnSpLocks/>
          </p:cNvCxnSpPr>
          <p:nvPr/>
        </p:nvCxnSpPr>
        <p:spPr>
          <a:xfrm>
            <a:off x="630864" y="0"/>
            <a:ext cx="0" cy="310896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2" y="1116467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432" y="2591716"/>
            <a:ext cx="6143625" cy="2869949"/>
          </a:xfrm>
        </p:spPr>
        <p:txBody>
          <a:bodyPr>
            <a:normAutofit/>
          </a:bodyPr>
          <a:lstStyle/>
          <a:p>
            <a:r>
              <a:rPr lang="en-US" sz="1800" b="1" dirty="0"/>
              <a:t>Primary goal: Build connections with past professional work and newly acquired skills.</a:t>
            </a:r>
          </a:p>
          <a:p>
            <a:endParaRPr lang="en-US" sz="1800" b="1" dirty="0"/>
          </a:p>
          <a:p>
            <a:r>
              <a:rPr lang="en-US" sz="1800" dirty="0"/>
              <a:t>• Add functionality to an existing website powered by a content management system. </a:t>
            </a:r>
          </a:p>
          <a:p>
            <a:r>
              <a:rPr lang="en-US" sz="1800" dirty="0"/>
              <a:t>• Explore connecting APIs and external databases to a site using a CMS.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6490AAE-9D51-EE21-D97C-9C395DAEE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SENIOR WEB DEVELOPMENT PROJECT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37A988-258F-05DA-F157-539D132D24A3}"/>
              </a:ext>
            </a:extLst>
          </p:cNvPr>
          <p:cNvCxnSpPr/>
          <p:nvPr/>
        </p:nvCxnSpPr>
        <p:spPr>
          <a:xfrm>
            <a:off x="0" y="1477926"/>
            <a:ext cx="5231219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07B312-37EC-A463-986F-7120CD984C9C}"/>
              </a:ext>
            </a:extLst>
          </p:cNvPr>
          <p:cNvCxnSpPr>
            <a:cxnSpLocks/>
          </p:cNvCxnSpPr>
          <p:nvPr/>
        </p:nvCxnSpPr>
        <p:spPr>
          <a:xfrm>
            <a:off x="0" y="1265322"/>
            <a:ext cx="3911307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B4A48431-17A3-1EA4-D394-3DD6B0D5C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878" y="4311187"/>
            <a:ext cx="1594156" cy="1594156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CE2DE811-1A0F-F0DC-D6B5-A1A45DFC5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008" y="2689532"/>
            <a:ext cx="689704" cy="599743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6B2EB8A8-88EC-979B-D1D2-C15FE000B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812" y="3609244"/>
            <a:ext cx="761512" cy="83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52935D-276A-F517-5387-164FE4753A70}"/>
              </a:ext>
            </a:extLst>
          </p:cNvPr>
          <p:cNvSpPr/>
          <p:nvPr/>
        </p:nvSpPr>
        <p:spPr>
          <a:xfrm>
            <a:off x="0" y="0"/>
            <a:ext cx="12192000" cy="1828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F63B4-2261-6F27-B0B6-BDD9290AD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96551"/>
            <a:ext cx="7445830" cy="3266023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decided to create a D&amp;D hub for my son and his friends. None of them can afford to pay for the features they’re interested in on D&amp;D Beyond, and creating this would allow me to do the following: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• create connections between databases and a boilerplate WordPress site</a:t>
            </a:r>
          </a:p>
          <a:p>
            <a:pPr>
              <a:lnSpc>
                <a:spcPct val="90000"/>
              </a:lnSpc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explore connection possibilities with existing plugins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• create an environment where users can upload and post content with little to no administrative access.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Logo&#10;&#10;Description automatically generated with low confidence">
            <a:extLst>
              <a:ext uri="{FF2B5EF4-FFF2-40B4-BE49-F238E27FC236}">
                <a16:creationId xmlns:a16="http://schemas.microsoft.com/office/drawing/2014/main" id="{351504B9-7E1A-EA07-A295-E849E5B09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72594"/>
            <a:ext cx="6522720" cy="14400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BCECA-0348-3E84-D1BE-740EBF3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</a:pPr>
              <a:t>4</a:t>
            </a:fld>
            <a:endParaRPr lang="en-US" sz="120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7D7CA4E-5D0B-15BC-A1A8-6985A2AC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230325"/>
            <a:ext cx="2482842" cy="365125"/>
          </a:xfrm>
        </p:spPr>
        <p:txBody>
          <a:bodyPr/>
          <a:lstStyle/>
          <a:p>
            <a:r>
              <a:rPr lang="en-US" dirty="0"/>
              <a:t>SENIOR WEB DEVELOPMENT PROJECT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26C259-C233-6E7F-4666-4D03F64FF994}"/>
              </a:ext>
            </a:extLst>
          </p:cNvPr>
          <p:cNvCxnSpPr>
            <a:cxnSpLocks/>
          </p:cNvCxnSpPr>
          <p:nvPr/>
        </p:nvCxnSpPr>
        <p:spPr>
          <a:xfrm>
            <a:off x="6960781" y="672594"/>
            <a:ext cx="5231219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04F620-3F70-6815-D827-60A2FAAF53F6}"/>
              </a:ext>
            </a:extLst>
          </p:cNvPr>
          <p:cNvCxnSpPr>
            <a:cxnSpLocks/>
          </p:cNvCxnSpPr>
          <p:nvPr/>
        </p:nvCxnSpPr>
        <p:spPr>
          <a:xfrm>
            <a:off x="2711302" y="459990"/>
            <a:ext cx="9480698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" name="Picture 3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F2E5CB7-9B93-75FA-12E5-106F451D0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718" y="3438706"/>
            <a:ext cx="5907935" cy="341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1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9217" y="2231780"/>
            <a:ext cx="4179570" cy="1715531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898EA-3BEB-6C8E-B7A6-DE23382DEC5B}"/>
              </a:ext>
            </a:extLst>
          </p:cNvPr>
          <p:cNvSpPr txBox="1">
            <a:spLocks/>
          </p:cNvSpPr>
          <p:nvPr/>
        </p:nvSpPr>
        <p:spPr>
          <a:xfrm>
            <a:off x="8339002" y="6171576"/>
            <a:ext cx="4179570" cy="4322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SENIOR WEB DEVELOPMENT PROJECT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7E06C6-BCC7-9940-CDC9-78B872260D6C}"/>
              </a:ext>
            </a:extLst>
          </p:cNvPr>
          <p:cNvCxnSpPr>
            <a:cxnSpLocks/>
          </p:cNvCxnSpPr>
          <p:nvPr/>
        </p:nvCxnSpPr>
        <p:spPr>
          <a:xfrm>
            <a:off x="8452883" y="2753833"/>
            <a:ext cx="3739117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862722-8BAB-79B5-E651-EDAC32B48E7E}"/>
              </a:ext>
            </a:extLst>
          </p:cNvPr>
          <p:cNvCxnSpPr>
            <a:cxnSpLocks/>
          </p:cNvCxnSpPr>
          <p:nvPr/>
        </p:nvCxnSpPr>
        <p:spPr>
          <a:xfrm>
            <a:off x="6974958" y="2519964"/>
            <a:ext cx="5217042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E2B7EC-C181-7268-0865-855AAA04A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D90E459-4B2F-2A87-E552-605C09A675EC}"/>
              </a:ext>
            </a:extLst>
          </p:cNvPr>
          <p:cNvSpPr txBox="1">
            <a:spLocks/>
          </p:cNvSpPr>
          <p:nvPr/>
        </p:nvSpPr>
        <p:spPr>
          <a:xfrm>
            <a:off x="2319005" y="1265465"/>
            <a:ext cx="7553989" cy="43270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Create a basic WordPress site that looks clean and professional.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Develop the user registration process, enabling login and upload of content. Let content be searchable when user grants permission.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Utilize both an external API and uploaded JSON files to power a character generator resource.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Create a hub of interactive resources.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9AD64274-BA34-75BE-B9C5-8FB640686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4578" y="6356349"/>
            <a:ext cx="2482842" cy="365125"/>
          </a:xfrm>
        </p:spPr>
        <p:txBody>
          <a:bodyPr/>
          <a:lstStyle/>
          <a:p>
            <a:r>
              <a:rPr lang="en-US" dirty="0"/>
              <a:t>SENIOR WEB DEVELOPMENT PROJECT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4EFB8B-44D5-EAE4-11EF-BFBAA4DF7130}"/>
              </a:ext>
            </a:extLst>
          </p:cNvPr>
          <p:cNvCxnSpPr>
            <a:cxnSpLocks/>
          </p:cNvCxnSpPr>
          <p:nvPr/>
        </p:nvCxnSpPr>
        <p:spPr>
          <a:xfrm>
            <a:off x="9144000" y="5869171"/>
            <a:ext cx="304800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F76911-7171-E435-21B3-2DF4E9957C6E}"/>
              </a:ext>
            </a:extLst>
          </p:cNvPr>
          <p:cNvCxnSpPr>
            <a:cxnSpLocks/>
          </p:cNvCxnSpPr>
          <p:nvPr/>
        </p:nvCxnSpPr>
        <p:spPr>
          <a:xfrm>
            <a:off x="10862930" y="1265465"/>
            <a:ext cx="0" cy="5592535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48D2AE-3BD4-A417-AB2A-3397592DCC38}"/>
              </a:ext>
            </a:extLst>
          </p:cNvPr>
          <p:cNvCxnSpPr>
            <a:cxnSpLocks/>
          </p:cNvCxnSpPr>
          <p:nvPr/>
        </p:nvCxnSpPr>
        <p:spPr>
          <a:xfrm>
            <a:off x="10558130" y="2594344"/>
            <a:ext cx="0" cy="4263656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36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548" y="1757652"/>
            <a:ext cx="7229476" cy="1446590"/>
          </a:xfrm>
        </p:spPr>
        <p:txBody>
          <a:bodyPr>
            <a:normAutofit/>
          </a:bodyPr>
          <a:lstStyle/>
          <a:p>
            <a:r>
              <a:rPr lang="en-US" dirty="0"/>
              <a:t>Objective 1</a:t>
            </a:r>
            <a:br>
              <a:rPr lang="en-US" dirty="0"/>
            </a:br>
            <a:r>
              <a:rPr lang="en-US" sz="2400" dirty="0"/>
              <a:t>Site creation and setup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5E1E5D5-8610-42EA-FF12-DB3CA4E9F0D2}"/>
              </a:ext>
            </a:extLst>
          </p:cNvPr>
          <p:cNvSpPr txBox="1">
            <a:spLocks/>
          </p:cNvSpPr>
          <p:nvPr/>
        </p:nvSpPr>
        <p:spPr>
          <a:xfrm>
            <a:off x="4400548" y="3598396"/>
            <a:ext cx="6953252" cy="24982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Create a website on WordPress containing the following main pages: </a:t>
            </a:r>
          </a:p>
          <a:p>
            <a:r>
              <a:rPr lang="en-US" sz="1800" dirty="0">
                <a:solidFill>
                  <a:schemeClr val="tx1"/>
                </a:solidFill>
              </a:rPr>
              <a:t>	- Home</a:t>
            </a:r>
          </a:p>
          <a:p>
            <a:r>
              <a:rPr lang="en-US" sz="1800" dirty="0">
                <a:solidFill>
                  <a:schemeClr val="tx1"/>
                </a:solidFill>
              </a:rPr>
              <a:t>	- Resources</a:t>
            </a:r>
          </a:p>
          <a:p>
            <a:r>
              <a:rPr lang="en-US" sz="1800" dirty="0">
                <a:solidFill>
                  <a:schemeClr val="tx1"/>
                </a:solidFill>
              </a:rPr>
              <a:t>	- Generators</a:t>
            </a:r>
          </a:p>
          <a:p>
            <a:r>
              <a:rPr lang="en-US" sz="1800" dirty="0">
                <a:solidFill>
                  <a:schemeClr val="tx1"/>
                </a:solidFill>
              </a:rPr>
              <a:t>2. Site is live and has a good flow of information. Everything displayed works.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3. Site is deployed, responsive, and styling is consistent.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9700339A-3339-AC96-CD28-E0E6878C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94289" y="6356350"/>
            <a:ext cx="2482842" cy="365125"/>
          </a:xfrm>
        </p:spPr>
        <p:txBody>
          <a:bodyPr/>
          <a:lstStyle/>
          <a:p>
            <a:r>
              <a:rPr lang="en-US" dirty="0"/>
              <a:t>SENIOR WEB DEVELOPMENT PROJECT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8C88187-8EC9-09D6-31EB-73ABFEB940FF}"/>
              </a:ext>
            </a:extLst>
          </p:cNvPr>
          <p:cNvCxnSpPr>
            <a:cxnSpLocks/>
          </p:cNvCxnSpPr>
          <p:nvPr/>
        </p:nvCxnSpPr>
        <p:spPr>
          <a:xfrm>
            <a:off x="7464978" y="1429547"/>
            <a:ext cx="4814108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879B65-94AB-5ACD-A755-C8E421530785}"/>
              </a:ext>
            </a:extLst>
          </p:cNvPr>
          <p:cNvCxnSpPr>
            <a:cxnSpLocks/>
          </p:cNvCxnSpPr>
          <p:nvPr/>
        </p:nvCxnSpPr>
        <p:spPr>
          <a:xfrm>
            <a:off x="5232141" y="1098720"/>
            <a:ext cx="7046945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Picture 2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D769097-06C3-15AF-AC40-046C5E02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01" y="1849360"/>
            <a:ext cx="3354616" cy="3645578"/>
          </a:xfrm>
          <a:prstGeom prst="rect">
            <a:avLst/>
          </a:prstGeom>
        </p:spPr>
      </p:pic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2775D4-1BDC-7544-76F4-5A952382D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289" y="696536"/>
            <a:ext cx="4149969" cy="14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99533-2BF4-858F-7A9E-A6827DBC2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772" y="1519237"/>
            <a:ext cx="7141028" cy="1909763"/>
          </a:xfrm>
        </p:spPr>
        <p:txBody>
          <a:bodyPr/>
          <a:lstStyle/>
          <a:p>
            <a:r>
              <a:rPr lang="en-US" dirty="0"/>
              <a:t>Objective 2</a:t>
            </a:r>
            <a:br>
              <a:rPr lang="en-US" dirty="0"/>
            </a:br>
            <a:r>
              <a:rPr lang="en-US" sz="2400" dirty="0"/>
              <a:t>user registration and permissions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3D2874-A0F5-B95B-3C31-0175716C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568AACF-A502-03B6-9FDC-A67E76005FA3}"/>
              </a:ext>
            </a:extLst>
          </p:cNvPr>
          <p:cNvSpPr txBox="1">
            <a:spLocks/>
          </p:cNvSpPr>
          <p:nvPr/>
        </p:nvSpPr>
        <p:spPr>
          <a:xfrm>
            <a:off x="4400548" y="2081950"/>
            <a:ext cx="6953252" cy="34067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User is able to register, log in, and has permission to add or update their own content.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User is able to upload and display content: lore, maps and images.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Content that has been marked shareable by the user can be searched.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8D07B36-1F56-70E7-3448-5D4381EF1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5554" y="6356350"/>
            <a:ext cx="2482842" cy="365125"/>
          </a:xfrm>
        </p:spPr>
        <p:txBody>
          <a:bodyPr/>
          <a:lstStyle/>
          <a:p>
            <a:r>
              <a:rPr lang="en-US" dirty="0"/>
              <a:t>SENIOR WEB DEVELOPMENT PROJECT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0A86C5-B3CF-E5AA-FEB6-386D2F8FDEDB}"/>
              </a:ext>
            </a:extLst>
          </p:cNvPr>
          <p:cNvCxnSpPr>
            <a:cxnSpLocks/>
          </p:cNvCxnSpPr>
          <p:nvPr/>
        </p:nvCxnSpPr>
        <p:spPr>
          <a:xfrm>
            <a:off x="9399181" y="1850064"/>
            <a:ext cx="2792819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E70B0F-8568-839F-A041-56989930D144}"/>
              </a:ext>
            </a:extLst>
          </p:cNvPr>
          <p:cNvCxnSpPr>
            <a:cxnSpLocks/>
          </p:cNvCxnSpPr>
          <p:nvPr/>
        </p:nvCxnSpPr>
        <p:spPr>
          <a:xfrm>
            <a:off x="7166344" y="1519237"/>
            <a:ext cx="5025656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6734CD-F681-0A79-C555-32FB32955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9237"/>
            <a:ext cx="4096396" cy="33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2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45DE-AC7E-C0E3-4379-51B6F859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725" y="1314816"/>
            <a:ext cx="6696075" cy="1909763"/>
          </a:xfrm>
        </p:spPr>
        <p:txBody>
          <a:bodyPr/>
          <a:lstStyle/>
          <a:p>
            <a:r>
              <a:rPr lang="en-US" dirty="0"/>
              <a:t>Objective 3</a:t>
            </a:r>
            <a:br>
              <a:rPr lang="en-US" dirty="0"/>
            </a:br>
            <a:r>
              <a:rPr lang="en-US" sz="2400" dirty="0"/>
              <a:t>generator resources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808DE-BC71-1D82-73CB-371B8C45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126973A-E4A2-C263-52D7-C79978C32102}"/>
              </a:ext>
            </a:extLst>
          </p:cNvPr>
          <p:cNvSpPr txBox="1">
            <a:spLocks/>
          </p:cNvSpPr>
          <p:nvPr/>
        </p:nvSpPr>
        <p:spPr>
          <a:xfrm>
            <a:off x="4676772" y="2136466"/>
            <a:ext cx="6953252" cy="34067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A random NPC generator is created using uploaded JSON files which interactively generates a character with name and various traits.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A random shop generator utilizing an external API is used to create a shop generator which randomly fills a shop with contents as requested by category.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Both generators work and are responsive.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C7D0C3A-001D-9960-8E34-D6B6D83EE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26187" y="6356350"/>
            <a:ext cx="2482842" cy="365125"/>
          </a:xfrm>
        </p:spPr>
        <p:txBody>
          <a:bodyPr/>
          <a:lstStyle/>
          <a:p>
            <a:r>
              <a:rPr lang="en-US" dirty="0"/>
              <a:t>SENIOR WEB DEVELOPMENT PROJECT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7F43DC-C74A-5910-63EA-3A6B57A031AA}"/>
              </a:ext>
            </a:extLst>
          </p:cNvPr>
          <p:cNvCxnSpPr>
            <a:cxnSpLocks/>
          </p:cNvCxnSpPr>
          <p:nvPr/>
        </p:nvCxnSpPr>
        <p:spPr>
          <a:xfrm>
            <a:off x="9399181" y="1850064"/>
            <a:ext cx="2792819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C17984-D09A-3AC1-33B3-1E9D4D930C7B}"/>
              </a:ext>
            </a:extLst>
          </p:cNvPr>
          <p:cNvCxnSpPr>
            <a:cxnSpLocks/>
          </p:cNvCxnSpPr>
          <p:nvPr/>
        </p:nvCxnSpPr>
        <p:spPr>
          <a:xfrm>
            <a:off x="7166344" y="1519237"/>
            <a:ext cx="5025656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11F6F0E-10F9-189B-3264-C4C55977F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49" y="3692134"/>
            <a:ext cx="2344384" cy="2452172"/>
          </a:xfrm>
          <a:prstGeom prst="rect">
            <a:avLst/>
          </a:prstGeom>
        </p:spPr>
      </p:pic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78B83C08-B48F-4C29-117B-5C5F2D0B0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69" y="976827"/>
            <a:ext cx="2303965" cy="24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6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690</Words>
  <Application>Microsoft Macintosh PowerPoint</Application>
  <PresentationFormat>Widescreen</PresentationFormat>
  <Paragraphs>105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PT Sans</vt:lpstr>
      <vt:lpstr>Tenorite</vt:lpstr>
      <vt:lpstr>Office Theme</vt:lpstr>
      <vt:lpstr>Senior Development project</vt:lpstr>
      <vt:lpstr>AGENDA</vt:lpstr>
      <vt:lpstr>INTRODUCTION</vt:lpstr>
      <vt:lpstr>PowerPoint Presentation</vt:lpstr>
      <vt:lpstr>PRIMARY GOALS</vt:lpstr>
      <vt:lpstr>PowerPoint Presentation</vt:lpstr>
      <vt:lpstr>Objective 1 Site creation and setup</vt:lpstr>
      <vt:lpstr>Objective 2 user registration and permissions</vt:lpstr>
      <vt:lpstr>Objective 3 generator resources</vt:lpstr>
      <vt:lpstr>Objective 4 Free resource hub</vt:lpstr>
      <vt:lpstr>Areas of growth</vt:lpstr>
      <vt:lpstr>Honed skills</vt:lpstr>
      <vt:lpstr>Acquired skills</vt:lpstr>
      <vt:lpstr>Attributions</vt:lpstr>
      <vt:lpstr>Execution | Demonstration</vt:lpstr>
      <vt:lpstr>Questions |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2021-05-30T14:07:31Z</dcterms:created>
  <dcterms:modified xsi:type="dcterms:W3CDTF">2022-12-10T02:29:51Z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